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10.jpeg" ContentType="image/jpeg"/>
  <Override PartName="/ppt/media/image6.jpeg" ContentType="image/jpeg"/>
  <Override PartName="/ppt/media/image13.png" ContentType="image/png"/>
  <Override PartName="/ppt/media/image7.jpeg" ContentType="image/jpeg"/>
  <Override PartName="/ppt/media/image11.png" ContentType="image/png"/>
  <Override PartName="/ppt/media/image12.jpeg" ContentType="image/jpeg"/>
  <Override PartName="/ppt/media/image8.jpeg" ContentType="image/jpeg"/>
  <Override PartName="/ppt/media/image9.jpeg" ContentType="image/jpe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smithsonianmag.com/science-nature/were-neanderthals-earliest-cave-artists-new-research-spain-points-possibility-180968236/" TargetMode="External"/><Relationship Id="rId2" Type="http://schemas.openxmlformats.org/officeDocument/2006/relationships/hyperlink" Target="https://en.wikipedia.org/wiki/File:Trail_Marker_Tree_in_White_County,_IN_known_as_&apos;Grandfather&apos;.jpg#/media/File:Trail_Marker_Tree_in_White_County,_IN_known_as_&apos;Grandfather&apos;.jpg" TargetMode="External"/><Relationship Id="rId3" Type="http://schemas.openxmlformats.org/officeDocument/2006/relationships/hyperlink" Target="https://commons.wikimedia.org/wiki/File:Kapellenfenster_K&#246;ln_um_1340_KGM_paste.JPG" TargetMode="External"/><Relationship Id="rId4" Type="http://schemas.openxmlformats.org/officeDocument/2006/relationships/hyperlink" Target="https://www.thehikersway.com/hikers-u/hiking-safety/" TargetMode="External"/><Relationship Id="rId5" Type="http://schemas.openxmlformats.org/officeDocument/2006/relationships/hyperlink" Target="http://www.nwhikers.net/forums/viewtopic.php?t=8025224" TargetMode="External"/><Relationship Id="rId6" Type="http://schemas.openxmlformats.org/officeDocument/2006/relationships/hyperlink" Target="https://commons.wikimedia.org/wiki/File:Rhinos_Chauvet_Cave.jpg" TargetMode="External"/><Relationship Id="rId7" Type="http://schemas.openxmlformats.org/officeDocument/2006/relationships/hyperlink" Target="https://en.wikipedia.org/wiki/Shahdad#/media/File:Bronze_flag,_Shadad_Kerman,_Iran.JPG" TargetMode="External"/><Relationship Id="rId8" Type="http://schemas.openxmlformats.org/officeDocument/2006/relationships/hyperlink" Target="https://iranatlas.info/regional%20prehistoric/tal%20eblis/images/shahdad12.jpg" TargetMode="External"/><Relationship Id="rId9" Type="http://schemas.openxmlformats.org/officeDocument/2006/relationships/hyperlink" Target="https://commons.wikimedia.org/wiki/File:Inuksugalait_Foxe-PI_2002-07-26.jpg" TargetMode="External"/><Relationship Id="rId10" Type="http://schemas.openxmlformats.org/officeDocument/2006/relationships/hyperlink" Target="https://www.smbc-comics.com/comic/wolf" TargetMode="External"/><Relationship Id="rId1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Mass Communication Before Writing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827240" y="182880"/>
            <a:ext cx="51393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Flags &amp; Standards as Mass Comm.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6492240" y="5284080"/>
            <a:ext cx="35560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Unknown author, ca. 2400 B.C.E.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803160" y="91440"/>
            <a:ext cx="3657240" cy="544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827240" y="182880"/>
            <a:ext cx="51393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Flags &amp; Standards as Mass Comm.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742880" y="5303520"/>
            <a:ext cx="23367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Unknown author, n.d.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457200" y="273960"/>
            <a:ext cx="3931560" cy="5242680"/>
          </a:xfrm>
          <a:prstGeom prst="rect">
            <a:avLst/>
          </a:prstGeom>
          <a:ln>
            <a:noFill/>
          </a:ln>
        </p:spPr>
      </p:pic>
      <p:sp>
        <p:nvSpPr>
          <p:cNvPr id="128" name="CustomShape 3"/>
          <p:cNvSpPr/>
          <p:nvPr/>
        </p:nvSpPr>
        <p:spPr>
          <a:xfrm>
            <a:off x="4919040" y="2743200"/>
            <a:ext cx="4956480" cy="25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 easier-to-see transcription of the image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827240" y="182880"/>
            <a:ext cx="51393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Architecture as Mass Comm.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-18000" y="360"/>
            <a:ext cx="4498200" cy="566928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7955280" y="5284080"/>
            <a:ext cx="2077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Weinersmith, 2021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3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Boissoneault, L. (2018, February 22). Were Neanderthals the earliest cave artists? New research in Spain points to the possibility. </a:t>
            </a:r>
            <a:r>
              <a:rPr b="0" i="1" lang="en-US" sz="3200" spc="-1" strike="noStrike">
                <a:latin typeface="Arial"/>
              </a:rPr>
              <a:t>Smithsonian Magazine.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 u="sng">
                <a:uFillTx/>
                <a:latin typeface="Arial"/>
                <a:hlinkClick r:id="rId1"/>
              </a:rPr>
              <a:t>https://www.smithsonianmag.com/science-nature/were-neanderthals-earliest-cave-artists-new-research-spain-points-possibility-180968236/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Brumm, A., et al. (2021). Oldest cave art found in Sulawesi. </a:t>
            </a:r>
            <a:r>
              <a:rPr b="0" i="1" lang="en-US" sz="3200" spc="-1" strike="noStrike">
                <a:latin typeface="Arial"/>
              </a:rPr>
              <a:t>Science Advances, 7</a:t>
            </a:r>
            <a:r>
              <a:rPr b="0" lang="en-US" sz="3200" spc="-1" strike="noStrike">
                <a:latin typeface="Arial"/>
              </a:rPr>
              <a:t>(3). https://doi.org/10.1126/sciadv.abd4648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Davidbena. (2021, January 24). </a:t>
            </a:r>
            <a:r>
              <a:rPr b="0" i="1" lang="en-US" sz="3200" spc="-1" strike="noStrike">
                <a:latin typeface="Arial"/>
              </a:rPr>
              <a:t>Rock cairn in Judean mountains</a:t>
            </a:r>
            <a:r>
              <a:rPr b="0" lang="en-US" sz="3200" spc="-1" strike="noStrike">
                <a:latin typeface="Arial"/>
              </a:rPr>
              <a:t> [Photograph]. Wikimedia Commons. https://commons.wikimedia.org/wiki/File:Rock_Cairn.jpg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Downes, D. (2008). </a:t>
            </a:r>
            <a:r>
              <a:rPr b="0" i="1" lang="en-US" sz="3200" spc="-1" strike="noStrike">
                <a:latin typeface="Arial"/>
              </a:rPr>
              <a:t>Trail marker tree in White County, IN known as ‘Grandfather’</a:t>
            </a:r>
            <a:r>
              <a:rPr b="0" lang="en-US" sz="3200" spc="-1" strike="noStrike">
                <a:latin typeface="Arial"/>
              </a:rPr>
              <a:t> [Photograph]. Wikipedia. </a:t>
            </a:r>
            <a:r>
              <a:rPr b="0" lang="en-US" sz="3200" spc="-1" strike="noStrike" u="sng">
                <a:uFillTx/>
                <a:latin typeface="Arial"/>
                <a:hlinkClick r:id="rId2"/>
              </a:rPr>
              <a:t>https://en.wikipedia.org/wiki/File:Trail_Marker_Tree_in_White_County,_IN_known_as_'Grandfather'.jpg#/media/File:Trail_Marker_Tree_in_White_County,_IN_known_as_'Grandfather'.jpg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User:FA2010. (2009). </a:t>
            </a:r>
            <a:r>
              <a:rPr b="0" i="1" lang="en-US" sz="3200" spc="-1" strike="noStrike">
                <a:latin typeface="Arial"/>
              </a:rPr>
              <a:t>Dreiteiliges Kapellenfenster; Köln um 1340, English: Medieval glass from Cologne Cathedral showing Crucifixion and Virgin in Majesty, framed by Annunciation, Presentation at the temple and two donors</a:t>
            </a:r>
            <a:r>
              <a:rPr b="0" lang="en-US" sz="3200" spc="-1" strike="noStrike">
                <a:latin typeface="Arial"/>
              </a:rPr>
              <a:t> [Digital image]. Wikimedia Commons. </a:t>
            </a:r>
            <a:r>
              <a:rPr b="0" lang="en-US" sz="3200" spc="-1" strike="noStrike">
                <a:latin typeface="Arial"/>
                <a:hlinkClick r:id="rId3"/>
              </a:rPr>
              <a:t>https://commons.wikimedia.org/wiki/File:Kapellenfenster_K%C3%B6ln_um_1340_KGM_paste.JPG</a:t>
            </a: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latin typeface="Arial"/>
              </a:rPr>
              <a:t>Hiking Safety is your Responsibility</a:t>
            </a:r>
            <a:r>
              <a:rPr b="0" lang="en-US" sz="3200" spc="-1" strike="noStrike">
                <a:latin typeface="Arial"/>
              </a:rPr>
              <a:t>. (n.d.) The Hiker’s Way. </a:t>
            </a:r>
            <a:r>
              <a:rPr b="0" lang="en-US" sz="3200" spc="-1" strike="noStrike" u="sng">
                <a:uFillTx/>
                <a:latin typeface="Arial"/>
                <a:hlinkClick r:id="rId4"/>
              </a:rPr>
              <a:t>https://www.thehikersway.com/hikers-u/hiking-safety/</a:t>
            </a: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HitTheTrail. (2017, August 19). </a:t>
            </a:r>
            <a:r>
              <a:rPr b="0" i="1" lang="en-US" sz="3200" spc="-1" strike="noStrike">
                <a:latin typeface="Arial"/>
              </a:rPr>
              <a:t>Old trail blaze conventions</a:t>
            </a:r>
            <a:r>
              <a:rPr b="0" lang="en-US" sz="3200" spc="-1" strike="noStrike">
                <a:latin typeface="Arial"/>
              </a:rPr>
              <a:t> [Online forum post]. NWHikers. </a:t>
            </a:r>
            <a:r>
              <a:rPr b="0" lang="en-US" sz="3200" spc="-1" strike="noStrike" u="sng">
                <a:uFillTx/>
                <a:latin typeface="Arial"/>
                <a:hlinkClick r:id="rId5"/>
              </a:rPr>
              <a:t>http://www.nwhikers.net/forums/viewtopic.php?t=8025224</a:t>
            </a: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latin typeface="Arial"/>
              </a:rPr>
              <a:t>Rhino drawings from the Chauvet Cave</a:t>
            </a:r>
            <a:r>
              <a:rPr b="0" lang="en-US" sz="3200" spc="-1" strike="noStrike">
                <a:latin typeface="Arial"/>
              </a:rPr>
              <a:t>. (ca. 30,000 B.C.E.) Wikimedia Commons. </a:t>
            </a:r>
            <a:r>
              <a:rPr b="0" lang="en-US" sz="3200" spc="-1" strike="noStrike" u="sng">
                <a:uFillTx/>
                <a:latin typeface="Arial"/>
                <a:hlinkClick r:id="rId6"/>
              </a:rPr>
              <a:t>https://commons.wikimedia.org/wiki/File:Rhinos_Chauvet_Cave.jpg</a:t>
            </a: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Unknown author. (ca. 2400 B.C.E.) </a:t>
            </a:r>
            <a:r>
              <a:rPr b="0" i="1" lang="en-US" sz="3200" spc="-1" strike="noStrike">
                <a:latin typeface="Arial"/>
              </a:rPr>
              <a:t>Ancient bronze flag found at Shahdad, c. 2400 BC. This flag is one of the oldest in human history </a:t>
            </a:r>
            <a:r>
              <a:rPr b="0" lang="en-US" sz="3200" spc="-1" strike="noStrike">
                <a:latin typeface="Arial"/>
              </a:rPr>
              <a:t>[Digital Image]. </a:t>
            </a:r>
            <a:r>
              <a:rPr b="0" lang="en-US" sz="3200" spc="-1" strike="noStrike" u="sng">
                <a:uFillTx/>
                <a:latin typeface="Arial"/>
                <a:hlinkClick r:id="rId7"/>
              </a:rPr>
              <a:t>https://en.wikipedia.org/wiki/Shahdad#/media/File:Bronze_flag,_Shadad_Kerman,_Iran.JPG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Unknown author. (n.d.) </a:t>
            </a:r>
            <a:r>
              <a:rPr b="0" i="1" lang="en-US" sz="3200" spc="-1" strike="noStrike">
                <a:latin typeface="Arial"/>
              </a:rPr>
              <a:t>Shahdad12</a:t>
            </a:r>
            <a:r>
              <a:rPr b="0" lang="en-US" sz="3200" spc="-1" strike="noStrike">
                <a:latin typeface="Arial"/>
              </a:rPr>
              <a:t>. [Drawing]. Iran Atlas. </a:t>
            </a:r>
            <a:r>
              <a:rPr b="0" lang="en-US" sz="3200" spc="-1" strike="noStrike" u="sng">
                <a:uFillTx/>
                <a:latin typeface="Arial"/>
                <a:hlinkClick r:id="rId8"/>
              </a:rPr>
              <a:t>https://iranatlas.info/regional%20prehistoric/tal%20eblis/images/shahdad12.jpg</a:t>
            </a: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Walk, A. (2002, July 26). </a:t>
            </a:r>
            <a:r>
              <a:rPr b="0" i="1" lang="en-US" sz="3200" spc="-1" strike="noStrike">
                <a:latin typeface="Arial"/>
              </a:rPr>
              <a:t>Inuksuk Point (Inuksugalait, “where there are many Inuksuit“), Foxe Peninsula (Baffin Island), Nunavut, Canada</a:t>
            </a:r>
            <a:r>
              <a:rPr b="0" lang="en-US" sz="3200" spc="-1" strike="noStrike">
                <a:latin typeface="Arial"/>
              </a:rPr>
              <a:t> [Photograph]. Wikimedia Commons. </a:t>
            </a:r>
            <a:r>
              <a:rPr b="0" lang="en-US" sz="3200" spc="-1" strike="noStrike" u="sng">
                <a:uFillTx/>
                <a:latin typeface="Arial"/>
                <a:hlinkClick r:id="rId9"/>
              </a:rPr>
              <a:t>https://commons.wikimedia.org/wiki/File:Inuksugalait_Foxe-PI_2002-07-26.jpg</a:t>
            </a: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Weinersmith, Z. (2021, November 22). </a:t>
            </a:r>
            <a:r>
              <a:rPr b="0" i="1" lang="en-US" sz="3200" spc="-1" strike="noStrike">
                <a:latin typeface="Arial"/>
              </a:rPr>
              <a:t>Wolf </a:t>
            </a:r>
            <a:r>
              <a:rPr b="0" lang="en-US" sz="3200" spc="-1" strike="noStrike">
                <a:latin typeface="Arial"/>
              </a:rPr>
              <a:t>[Digital Image]. Saturday Morning Breakfast Cereal. </a:t>
            </a:r>
            <a:r>
              <a:rPr b="0" lang="en-US" sz="3200" spc="-1" strike="noStrike" u="sng">
                <a:uFillTx/>
                <a:latin typeface="Arial"/>
                <a:hlinkClick r:id="rId10"/>
              </a:rPr>
              <a:t>https://www.smbc-comics.com/comic/wolf</a:t>
            </a: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577840" y="182880"/>
            <a:ext cx="43887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Art as Mass Comm.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7939080" y="5303520"/>
            <a:ext cx="21189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Boissoneault, 2021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5760720" y="1737720"/>
            <a:ext cx="420624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Cave Paintings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5943600" y="2743200"/>
            <a:ext cx="3931920" cy="25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0000"/>
          </a:bodyPr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Neanderthal Paintings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La Pasiega, Spain, ca. 62,000 B.C.E.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Noto Sans CJK SC"/>
              </a:rPr>
              <a:t>Maltravieso, Spain, ca. 64,000 B.C.E. (color enhanced)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rcRect l="25833" t="39700" r="49960" b="24803"/>
          <a:stretch/>
        </p:blipFill>
        <p:spPr>
          <a:xfrm>
            <a:off x="91800" y="91800"/>
            <a:ext cx="2010960" cy="276552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rcRect l="0" t="0" r="30458" b="17508"/>
          <a:stretch/>
        </p:blipFill>
        <p:spPr>
          <a:xfrm>
            <a:off x="91440" y="3017520"/>
            <a:ext cx="5297760" cy="2544840"/>
          </a:xfrm>
          <a:prstGeom prst="rect">
            <a:avLst/>
          </a:prstGeom>
          <a:ln>
            <a:noFill/>
          </a:ln>
        </p:spPr>
      </p:pic>
      <p:sp>
        <p:nvSpPr>
          <p:cNvPr id="84" name="Line 5"/>
          <p:cNvSpPr/>
          <p:nvPr/>
        </p:nvSpPr>
        <p:spPr>
          <a:xfrm flipH="1">
            <a:off x="4754880" y="4023360"/>
            <a:ext cx="274320" cy="54864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Line 6"/>
          <p:cNvSpPr/>
          <p:nvPr/>
        </p:nvSpPr>
        <p:spPr>
          <a:xfrm flipH="1">
            <a:off x="3840480" y="3657600"/>
            <a:ext cx="274320" cy="54864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7"/>
          <p:cNvSpPr/>
          <p:nvPr/>
        </p:nvSpPr>
        <p:spPr>
          <a:xfrm flipH="1">
            <a:off x="1645920" y="3017520"/>
            <a:ext cx="274320" cy="54864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577840" y="182880"/>
            <a:ext cx="43887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Art as Mass Comm.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8503920" y="5284080"/>
            <a:ext cx="15505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Brumm, 2021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5760720" y="1737720"/>
            <a:ext cx="420624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Cave Paintings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0" t="57037" r="51485" b="0"/>
          <a:stretch/>
        </p:blipFill>
        <p:spPr>
          <a:xfrm>
            <a:off x="91440" y="822960"/>
            <a:ext cx="5740200" cy="4023000"/>
          </a:xfrm>
          <a:prstGeom prst="rect">
            <a:avLst/>
          </a:prstGeom>
          <a:ln>
            <a:noFill/>
          </a:ln>
        </p:spPr>
      </p:pic>
      <p:sp>
        <p:nvSpPr>
          <p:cNvPr id="91" name="CustomShape 4"/>
          <p:cNvSpPr/>
          <p:nvPr/>
        </p:nvSpPr>
        <p:spPr>
          <a:xfrm>
            <a:off x="5943960" y="2707920"/>
            <a:ext cx="3931920" cy="25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Maros-Pangkep, Indonesia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circa 43,500 B.C.E.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577840" y="182880"/>
            <a:ext cx="43887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Art as Mass Comm.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492240" y="5284080"/>
            <a:ext cx="3543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Chauvet Cave, ca. 30,000 B.C.E.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rcRect l="36401" t="0" r="10390" b="0"/>
          <a:stretch/>
        </p:blipFill>
        <p:spPr>
          <a:xfrm>
            <a:off x="91800" y="127440"/>
            <a:ext cx="5157360" cy="5450040"/>
          </a:xfrm>
          <a:prstGeom prst="rect">
            <a:avLst/>
          </a:prstGeom>
          <a:ln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5760720" y="1737720"/>
            <a:ext cx="420624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Cave Paintings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577840" y="182880"/>
            <a:ext cx="43887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Art as Mass Comm.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7921440" y="5283720"/>
            <a:ext cx="2159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User:FA2010, 2009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5760720" y="1737720"/>
            <a:ext cx="420624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We still do this!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98640" y="90360"/>
            <a:ext cx="4682880" cy="5487480"/>
          </a:xfrm>
          <a:prstGeom prst="rect">
            <a:avLst/>
          </a:prstGeom>
          <a:ln>
            <a:noFill/>
          </a:ln>
        </p:spPr>
      </p:pic>
      <p:sp>
        <p:nvSpPr>
          <p:cNvPr id="100" name="CustomShape 4"/>
          <p:cNvSpPr/>
          <p:nvPr/>
        </p:nvSpPr>
        <p:spPr>
          <a:xfrm>
            <a:off x="5943960" y="2707920"/>
            <a:ext cx="3931920" cy="25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Cologne Cathedral, Germany.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1340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827240" y="182880"/>
            <a:ext cx="51393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Trail Markings as Mass Comm.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8130240" y="5104080"/>
            <a:ext cx="19026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Davidbena, 2021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Walk, 2002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4827240" y="1737360"/>
            <a:ext cx="513936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Rock Markers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4918680" y="2491200"/>
            <a:ext cx="4956480" cy="25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3000"/>
          </a:bodyPr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Cairns are larger rock piles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many languages, the word for “Cairn” in anthropomorphic: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Steinmann (German, “stone man”)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Steenman (Dutch, “stone man”)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Inuksuk (Inuit, “imitation of a person”)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latin typeface="Arial"/>
              </a:rPr>
              <a:t>Ometto (Italian, “small man”)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rcRect l="-429" t="0" r="-212" b="0"/>
          <a:stretch/>
        </p:blipFill>
        <p:spPr>
          <a:xfrm>
            <a:off x="106200" y="91440"/>
            <a:ext cx="4278960" cy="283428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122760" y="2981520"/>
            <a:ext cx="4266000" cy="268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827240" y="182880"/>
            <a:ext cx="51393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Trail Markings as Mass Comm.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8041320" y="5303520"/>
            <a:ext cx="201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Hiking Safety, n.d.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4827240" y="1737360"/>
            <a:ext cx="513936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Rock Markers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4918680" y="2743200"/>
            <a:ext cx="4956480" cy="25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Trail Ducks” are smaller rock piles, which serve a similar purpose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They are typically temporary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rcRect l="22621" t="0" r="28347" b="0"/>
          <a:stretch/>
        </p:blipFill>
        <p:spPr>
          <a:xfrm>
            <a:off x="640080" y="91440"/>
            <a:ext cx="3565440" cy="545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827240" y="182880"/>
            <a:ext cx="51393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Trail Markings as Mass Comm.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8130240" y="5284080"/>
            <a:ext cx="1920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HitTheTrail, 2017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4827240" y="1737360"/>
            <a:ext cx="513936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Blazes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4918680" y="2743200"/>
            <a:ext cx="4956480" cy="25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37000"/>
          </a:bodyPr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Typically carved with an ax or hatchet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Found through North America, Australia, New Zealand. Likely used in other places, but no trees that old remain.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Modern blazes are typically paint or a affixed sign.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rcRect l="27989" t="0" r="19287" b="0"/>
          <a:stretch/>
        </p:blipFill>
        <p:spPr>
          <a:xfrm>
            <a:off x="549000" y="274320"/>
            <a:ext cx="3748320" cy="533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827240" y="182880"/>
            <a:ext cx="51393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Trail Markings as Mass Comm.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8329320" y="5284080"/>
            <a:ext cx="1637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Downes, 2008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640080" y="91440"/>
            <a:ext cx="3657240" cy="548604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4827240" y="1737360"/>
            <a:ext cx="513936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Trail Trees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4918680" y="2743200"/>
            <a:ext cx="4956480" cy="25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1000"/>
          </a:bodyPr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Marked with distinct bends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Present throughout North American deciduous forests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Likely used in other places, but no trees that old remain.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2022-01-19T08:42:35Z</dcterms:created>
  <dc:creator>Kurtis D. Miller</dc:creator>
  <dc:description/>
  <dc:language>en-US</dc:language>
  <cp:lastModifiedBy>Kurtis D. Miller</cp:lastModifiedBy>
  <dcterms:modified xsi:type="dcterms:W3CDTF">2022-01-20T09:03:56Z</dcterms:modified>
  <cp:revision>3</cp:revision>
  <dc:subject/>
  <dc:title/>
</cp:coreProperties>
</file>